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2" r:id="rId3"/>
    <p:sldId id="257" r:id="rId4"/>
    <p:sldId id="258" r:id="rId5"/>
    <p:sldId id="259" r:id="rId6"/>
    <p:sldId id="260" r:id="rId7"/>
    <p:sldId id="261" r:id="rId8"/>
    <p:sldId id="262" r:id="rId9"/>
    <p:sldId id="263" r:id="rId10"/>
    <p:sldId id="264" r:id="rId11"/>
    <p:sldId id="265" r:id="rId12"/>
    <p:sldId id="266" r:id="rId13"/>
    <p:sldId id="273" r:id="rId14"/>
    <p:sldId id="267" r:id="rId15"/>
    <p:sldId id="268" r:id="rId16"/>
    <p:sldId id="269" r:id="rId17"/>
    <p:sldId id="270" r:id="rId18"/>
    <p:sldId id="271"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I KWARTEI" initials="NK" lastIdx="1" clrIdx="0">
    <p:extLst>
      <p:ext uri="{19B8F6BF-5375-455C-9EA6-DF929625EA0E}">
        <p15:presenceInfo xmlns:p15="http://schemas.microsoft.com/office/powerpoint/2012/main" userId="27adb6fd2762ea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9767" autoAdjust="0"/>
  </p:normalViewPr>
  <p:slideViewPr>
    <p:cSldViewPr snapToGrid="0">
      <p:cViewPr>
        <p:scale>
          <a:sx n="60" d="100"/>
          <a:sy n="60" d="100"/>
        </p:scale>
        <p:origin x="1140"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1:22:27.656"/>
    </inkml:context>
    <inkml:brush xml:id="br0">
      <inkml:brushProperty name="width" value="0.05" units="cm"/>
      <inkml:brushProperty name="height" value="0.05"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1:22:29.123"/>
    </inkml:context>
    <inkml:brush xml:id="br0">
      <inkml:brushProperty name="width" value="0.05" units="cm"/>
      <inkml:brushProperty name="height" value="0.05" units="cm"/>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1:22:29.682"/>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AF2D8-AE77-4FA7-A340-E3448F8261D1}"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D03BF-ACFB-443A-BA3A-ADD6BF635028}" type="slidenum">
              <a:rPr lang="en-US" smtClean="0"/>
              <a:t>‹#›</a:t>
            </a:fld>
            <a:endParaRPr lang="en-US"/>
          </a:p>
        </p:txBody>
      </p:sp>
    </p:spTree>
    <p:extLst>
      <p:ext uri="{BB962C8B-B14F-4D97-AF65-F5344CB8AC3E}">
        <p14:creationId xmlns:p14="http://schemas.microsoft.com/office/powerpoint/2010/main" val="239588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FD03BF-ACFB-443A-BA3A-ADD6BF635028}" type="slidenum">
              <a:rPr lang="en-US" smtClean="0"/>
              <a:t>1</a:t>
            </a:fld>
            <a:endParaRPr lang="en-US"/>
          </a:p>
        </p:txBody>
      </p:sp>
    </p:spTree>
    <p:extLst>
      <p:ext uri="{BB962C8B-B14F-4D97-AF65-F5344CB8AC3E}">
        <p14:creationId xmlns:p14="http://schemas.microsoft.com/office/powerpoint/2010/main" val="2439347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creates an immersive experience in the sense that it imprints on the minds of the pilots the various locations that they are able to find in the flight simulator thus making it more easier for them to identify in the real world.    </a:t>
            </a:r>
          </a:p>
        </p:txBody>
      </p:sp>
      <p:sp>
        <p:nvSpPr>
          <p:cNvPr id="4" name="Slide Number Placeholder 3"/>
          <p:cNvSpPr>
            <a:spLocks noGrp="1"/>
          </p:cNvSpPr>
          <p:nvPr>
            <p:ph type="sldNum" sz="quarter" idx="5"/>
          </p:nvPr>
        </p:nvSpPr>
        <p:spPr/>
        <p:txBody>
          <a:bodyPr/>
          <a:lstStyle/>
          <a:p>
            <a:fld id="{4EFD03BF-ACFB-443A-BA3A-ADD6BF635028}" type="slidenum">
              <a:rPr lang="en-US" smtClean="0"/>
              <a:t>8</a:t>
            </a:fld>
            <a:endParaRPr lang="en-US"/>
          </a:p>
        </p:txBody>
      </p:sp>
    </p:spTree>
    <p:extLst>
      <p:ext uri="{BB962C8B-B14F-4D97-AF65-F5344CB8AC3E}">
        <p14:creationId xmlns:p14="http://schemas.microsoft.com/office/powerpoint/2010/main" val="137429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FD03BF-ACFB-443A-BA3A-ADD6BF635028}" type="slidenum">
              <a:rPr lang="en-US" smtClean="0"/>
              <a:t>12</a:t>
            </a:fld>
            <a:endParaRPr lang="en-US"/>
          </a:p>
        </p:txBody>
      </p:sp>
    </p:spTree>
    <p:extLst>
      <p:ext uri="{BB962C8B-B14F-4D97-AF65-F5344CB8AC3E}">
        <p14:creationId xmlns:p14="http://schemas.microsoft.com/office/powerpoint/2010/main" val="13052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FD03BF-ACFB-443A-BA3A-ADD6BF635028}" type="slidenum">
              <a:rPr lang="en-US" smtClean="0"/>
              <a:t>16</a:t>
            </a:fld>
            <a:endParaRPr lang="en-US"/>
          </a:p>
        </p:txBody>
      </p:sp>
    </p:spTree>
    <p:extLst>
      <p:ext uri="{BB962C8B-B14F-4D97-AF65-F5344CB8AC3E}">
        <p14:creationId xmlns:p14="http://schemas.microsoft.com/office/powerpoint/2010/main" val="299386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4054-7AAB-194A-6C3F-844726F92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68DDA1-8D5B-8897-13E7-0B443B6DB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9D1DD7-352B-D875-2C97-36EE48F08B58}"/>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5" name="Footer Placeholder 4">
            <a:extLst>
              <a:ext uri="{FF2B5EF4-FFF2-40B4-BE49-F238E27FC236}">
                <a16:creationId xmlns:a16="http://schemas.microsoft.com/office/drawing/2014/main" id="{63DDD2DB-6B74-2C9C-3E20-2EEE22417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7B3F7-21A9-1F83-DBB6-B5CA0F0ABE3C}"/>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370550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4800-4315-87A5-D3BF-7D1D225C87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9734A4-2BED-D176-6C98-3DD163288F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BB42B-E5C7-FDC4-308F-8C020B17341C}"/>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5" name="Footer Placeholder 4">
            <a:extLst>
              <a:ext uri="{FF2B5EF4-FFF2-40B4-BE49-F238E27FC236}">
                <a16:creationId xmlns:a16="http://schemas.microsoft.com/office/drawing/2014/main" id="{FFBCA3ED-E88D-3ABD-0B2A-33A3EF40C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F890C-718B-5653-2C3E-82A4D836C3A0}"/>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169854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7997FA-D3D8-5A93-D97C-A89BB2D6FE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52628-DD38-2FC7-80B3-D3A88BDAD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B6DC-929D-438C-B2E3-8EDF82A900D6}"/>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5" name="Footer Placeholder 4">
            <a:extLst>
              <a:ext uri="{FF2B5EF4-FFF2-40B4-BE49-F238E27FC236}">
                <a16:creationId xmlns:a16="http://schemas.microsoft.com/office/drawing/2014/main" id="{F1158E19-256B-5B76-48AF-B7D7D7586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9CCE6-AC7B-3651-FFA5-C65368EBD89F}"/>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308015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23F6-69E8-7647-3293-0BFFFFE2E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EBF158-A3FF-D20A-0656-CECD4F79B0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290E7-F1F1-0D5E-9F95-0C91B99C99A2}"/>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5" name="Footer Placeholder 4">
            <a:extLst>
              <a:ext uri="{FF2B5EF4-FFF2-40B4-BE49-F238E27FC236}">
                <a16:creationId xmlns:a16="http://schemas.microsoft.com/office/drawing/2014/main" id="{BDA901FF-1647-0417-DB79-C6806E1BA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5463E-0F8C-2ECA-0C34-A6F686F1FF44}"/>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3681075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9B68-22DA-0EBC-1A44-1711BAAB97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64325C-2B8E-66F7-DC73-D94FD0CDF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280FE-444A-3657-89F3-9F3CF1B05034}"/>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5" name="Footer Placeholder 4">
            <a:extLst>
              <a:ext uri="{FF2B5EF4-FFF2-40B4-BE49-F238E27FC236}">
                <a16:creationId xmlns:a16="http://schemas.microsoft.com/office/drawing/2014/main" id="{8BCFE4A9-AEA6-C940-107F-CF0E567AD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721E2-EEDA-B9C6-AD98-2CDC40B63E5D}"/>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146934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FBDE-0A8E-72F1-F5A8-3BDC5E7497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69B0D-24A5-FFA1-8C9B-C0A0F01ED1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E54D6F-12C1-E03F-C9E3-F6027108EF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F0B36-867A-519D-6489-0F050D77886B}"/>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6" name="Footer Placeholder 5">
            <a:extLst>
              <a:ext uri="{FF2B5EF4-FFF2-40B4-BE49-F238E27FC236}">
                <a16:creationId xmlns:a16="http://schemas.microsoft.com/office/drawing/2014/main" id="{294E53C3-9412-45FD-6FF8-9E71B662C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28607-CF64-D0FB-D4D7-FBA4EA1BFE66}"/>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293440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82D6-0367-0A8B-9D7A-53A1021FC0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6769D6-E941-74F8-2339-2A3BBBB081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6D6136-5A53-1472-4E38-07FA452E09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C75D79-F4A4-CBD2-5525-EB8D9FFCB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27B3AC-417C-58B7-D2FD-D8411CB166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75D4E7-631F-1CF3-9999-1742F5655BA2}"/>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8" name="Footer Placeholder 7">
            <a:extLst>
              <a:ext uri="{FF2B5EF4-FFF2-40B4-BE49-F238E27FC236}">
                <a16:creationId xmlns:a16="http://schemas.microsoft.com/office/drawing/2014/main" id="{37415EE9-A24B-51B5-DB8A-0F9B3FDA10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88BCC4-E670-C079-2BCF-74E25377A6D2}"/>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127335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7FA3-2EEE-DBE3-A080-5879205276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98D17B-DA6A-0CF5-2ABD-0C657112C91B}"/>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4" name="Footer Placeholder 3">
            <a:extLst>
              <a:ext uri="{FF2B5EF4-FFF2-40B4-BE49-F238E27FC236}">
                <a16:creationId xmlns:a16="http://schemas.microsoft.com/office/drawing/2014/main" id="{9691EBCE-907D-6D93-0E59-2A97F6981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388258-73C1-1389-4D1B-2A02B783439C}"/>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317028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FFA3E-3D6E-4ED1-ADA5-31D3F3EB7D97}"/>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3" name="Footer Placeholder 2">
            <a:extLst>
              <a:ext uri="{FF2B5EF4-FFF2-40B4-BE49-F238E27FC236}">
                <a16:creationId xmlns:a16="http://schemas.microsoft.com/office/drawing/2014/main" id="{37710B8F-6D63-8B7C-02C7-7178DEC31D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304F59-1FE8-2388-9B47-597DBDF768A2}"/>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221353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24AC-C79A-D345-DF82-332C4D279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ECE442-FD06-42FB-A0C8-0001A6FBA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9E4910-CBA4-DCC3-9A0A-0838C939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4A62-5BD8-1D12-7E07-7C5D94BF2DAD}"/>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6" name="Footer Placeholder 5">
            <a:extLst>
              <a:ext uri="{FF2B5EF4-FFF2-40B4-BE49-F238E27FC236}">
                <a16:creationId xmlns:a16="http://schemas.microsoft.com/office/drawing/2014/main" id="{4ADFC8A0-8530-8BB9-EEE2-41CCBF5F2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9C5407-84A3-9108-91DD-0491E993EF31}"/>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3573151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60D8-2385-AEA5-79E2-A408457E4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8C6FD1-1485-E238-BFA2-00CE01A4E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6B1C62-6AE7-439A-156A-748C4486D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C27CC-0EA5-F5F2-1B4E-61B16527E534}"/>
              </a:ext>
            </a:extLst>
          </p:cNvPr>
          <p:cNvSpPr>
            <a:spLocks noGrp="1"/>
          </p:cNvSpPr>
          <p:nvPr>
            <p:ph type="dt" sz="half" idx="10"/>
          </p:nvPr>
        </p:nvSpPr>
        <p:spPr/>
        <p:txBody>
          <a:bodyPr/>
          <a:lstStyle/>
          <a:p>
            <a:fld id="{907E87F7-D2F9-4412-A017-6E773E105E28}" type="datetimeFigureOut">
              <a:rPr lang="en-US" smtClean="0"/>
              <a:t>5/14/2023</a:t>
            </a:fld>
            <a:endParaRPr lang="en-US"/>
          </a:p>
        </p:txBody>
      </p:sp>
      <p:sp>
        <p:nvSpPr>
          <p:cNvPr id="6" name="Footer Placeholder 5">
            <a:extLst>
              <a:ext uri="{FF2B5EF4-FFF2-40B4-BE49-F238E27FC236}">
                <a16:creationId xmlns:a16="http://schemas.microsoft.com/office/drawing/2014/main" id="{725BC561-0688-AACB-0DA9-E633FDA97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FAC9D-B335-486B-6E26-F766C9CFBBFA}"/>
              </a:ext>
            </a:extLst>
          </p:cNvPr>
          <p:cNvSpPr>
            <a:spLocks noGrp="1"/>
          </p:cNvSpPr>
          <p:nvPr>
            <p:ph type="sldNum" sz="quarter" idx="12"/>
          </p:nvPr>
        </p:nvSpPr>
        <p:spPr/>
        <p:txBody>
          <a:bodyPr/>
          <a:lstStyle/>
          <a:p>
            <a:fld id="{AE60D712-71A4-4E98-88DB-CAD384F4CDFE}" type="slidenum">
              <a:rPr lang="en-US" smtClean="0"/>
              <a:t>‹#›</a:t>
            </a:fld>
            <a:endParaRPr lang="en-US"/>
          </a:p>
        </p:txBody>
      </p:sp>
    </p:spTree>
    <p:extLst>
      <p:ext uri="{BB962C8B-B14F-4D97-AF65-F5344CB8AC3E}">
        <p14:creationId xmlns:p14="http://schemas.microsoft.com/office/powerpoint/2010/main" val="402539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3261B-0E99-C437-887B-E81A26BCB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B23C0-45B1-D9BA-1B88-181067798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DE9E0-6719-2057-0D0D-5BC5703A56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E87F7-D2F9-4412-A017-6E773E105E28}" type="datetimeFigureOut">
              <a:rPr lang="en-US" smtClean="0"/>
              <a:t>5/14/2023</a:t>
            </a:fld>
            <a:endParaRPr lang="en-US"/>
          </a:p>
        </p:txBody>
      </p:sp>
      <p:sp>
        <p:nvSpPr>
          <p:cNvPr id="5" name="Footer Placeholder 4">
            <a:extLst>
              <a:ext uri="{FF2B5EF4-FFF2-40B4-BE49-F238E27FC236}">
                <a16:creationId xmlns:a16="http://schemas.microsoft.com/office/drawing/2014/main" id="{62B565CF-D10E-D9F0-E207-AB7D91C07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26EE29-7FE5-75E1-8C51-A896F2113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0D712-71A4-4E98-88DB-CAD384F4CDFE}" type="slidenum">
              <a:rPr lang="en-US" smtClean="0"/>
              <a:t>‹#›</a:t>
            </a:fld>
            <a:endParaRPr lang="en-US"/>
          </a:p>
        </p:txBody>
      </p:sp>
    </p:spTree>
    <p:extLst>
      <p:ext uri="{BB962C8B-B14F-4D97-AF65-F5344CB8AC3E}">
        <p14:creationId xmlns:p14="http://schemas.microsoft.com/office/powerpoint/2010/main" val="4243549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xml"/><Relationship Id="rId7"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A55B-6E76-9C6F-5AA7-3BD00FC27A80}"/>
              </a:ext>
            </a:extLst>
          </p:cNvPr>
          <p:cNvSpPr>
            <a:spLocks noGrp="1"/>
          </p:cNvSpPr>
          <p:nvPr>
            <p:ph type="ctrTitle"/>
          </p:nvPr>
        </p:nvSpPr>
        <p:spPr>
          <a:xfrm>
            <a:off x="1921787" y="90145"/>
            <a:ext cx="8632558" cy="313453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55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ADVANCED VISUALIZATION FOR A FLIGHT SIMULATOR</a:t>
            </a:r>
          </a:p>
        </p:txBody>
      </p:sp>
      <p:sp>
        <p:nvSpPr>
          <p:cNvPr id="3" name="TextBox 2">
            <a:extLst>
              <a:ext uri="{FF2B5EF4-FFF2-40B4-BE49-F238E27FC236}">
                <a16:creationId xmlns:a16="http://schemas.microsoft.com/office/drawing/2014/main" id="{B4287CFE-04F4-E6C6-3DBB-5FED2519F5E7}"/>
              </a:ext>
            </a:extLst>
          </p:cNvPr>
          <p:cNvSpPr txBox="1"/>
          <p:nvPr/>
        </p:nvSpPr>
        <p:spPr>
          <a:xfrm>
            <a:off x="7604502" y="6363477"/>
            <a:ext cx="4587498" cy="384721"/>
          </a:xfrm>
          <a:prstGeom prst="rect">
            <a:avLst/>
          </a:prstGeom>
          <a:solidFill>
            <a:schemeClr val="tx2">
              <a:lumMod val="60000"/>
              <a:lumOff val="40000"/>
            </a:schemeClr>
          </a:solidFill>
        </p:spPr>
        <p:txBody>
          <a:bodyPr wrap="square" rtlCol="0">
            <a:spAutoFit/>
          </a:bodyPr>
          <a:lstStyle/>
          <a:p>
            <a:r>
              <a:rPr lang="en-US" sz="1900" b="1" dirty="0">
                <a:solidFill>
                  <a:schemeClr val="bg1"/>
                </a:solidFill>
                <a:latin typeface="Times New Roman" panose="02020603050405020304" pitchFamily="18" charset="0"/>
                <a:cs typeface="Times New Roman" panose="02020603050405020304" pitchFamily="18" charset="0"/>
              </a:rPr>
              <a:t>SUPERVISOR: Dr AKYANA BRITWUM</a:t>
            </a:r>
          </a:p>
        </p:txBody>
      </p:sp>
      <p:sp>
        <p:nvSpPr>
          <p:cNvPr id="4" name="TextBox 3">
            <a:extLst>
              <a:ext uri="{FF2B5EF4-FFF2-40B4-BE49-F238E27FC236}">
                <a16:creationId xmlns:a16="http://schemas.microsoft.com/office/drawing/2014/main" id="{2DA0D459-E4F5-DD6F-7331-E6B18D41D316}"/>
              </a:ext>
            </a:extLst>
          </p:cNvPr>
          <p:cNvSpPr txBox="1"/>
          <p:nvPr/>
        </p:nvSpPr>
        <p:spPr>
          <a:xfrm>
            <a:off x="6876081" y="4774816"/>
            <a:ext cx="5315919" cy="147732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Group Members</a:t>
            </a:r>
          </a:p>
          <a:p>
            <a:r>
              <a:rPr lang="en-US" b="1" dirty="0">
                <a:solidFill>
                  <a:schemeClr val="bg1"/>
                </a:solidFill>
                <a:latin typeface="Times New Roman" panose="02020603050405020304" pitchFamily="18" charset="0"/>
                <a:cs typeface="Times New Roman" panose="02020603050405020304" pitchFamily="18" charset="0"/>
              </a:rPr>
              <a:t>OWOO MARVEL NII KWARTEI</a:t>
            </a:r>
          </a:p>
          <a:p>
            <a:r>
              <a:rPr lang="en-US" b="1" dirty="0">
                <a:solidFill>
                  <a:schemeClr val="bg1"/>
                </a:solidFill>
                <a:latin typeface="Times New Roman" panose="02020603050405020304" pitchFamily="18" charset="0"/>
                <a:cs typeface="Times New Roman" panose="02020603050405020304" pitchFamily="18" charset="0"/>
              </a:rPr>
              <a:t>AZAMETSI ISHMAEL KWEKU</a:t>
            </a:r>
          </a:p>
          <a:p>
            <a:r>
              <a:rPr lang="en-US" b="1" dirty="0">
                <a:solidFill>
                  <a:schemeClr val="bg1"/>
                </a:solidFill>
                <a:latin typeface="Times New Roman" panose="02020603050405020304" pitchFamily="18" charset="0"/>
                <a:cs typeface="Times New Roman" panose="02020603050405020304" pitchFamily="18" charset="0"/>
              </a:rPr>
              <a:t>AARON TEYE PINTO</a:t>
            </a:r>
          </a:p>
          <a:p>
            <a:r>
              <a:rPr lang="en-US" b="1" dirty="0">
                <a:solidFill>
                  <a:schemeClr val="bg1"/>
                </a:solidFill>
                <a:latin typeface="Times New Roman" panose="02020603050405020304" pitchFamily="18" charset="0"/>
                <a:cs typeface="Times New Roman" panose="02020603050405020304" pitchFamily="18" charset="0"/>
              </a:rPr>
              <a:t>GIDISU PRINCE</a:t>
            </a:r>
          </a:p>
        </p:txBody>
      </p:sp>
      <p:sp>
        <p:nvSpPr>
          <p:cNvPr id="5" name="TextBox 4">
            <a:extLst>
              <a:ext uri="{FF2B5EF4-FFF2-40B4-BE49-F238E27FC236}">
                <a16:creationId xmlns:a16="http://schemas.microsoft.com/office/drawing/2014/main" id="{1EBC177D-291A-D1C2-0D70-FCAE0CC7AB36}"/>
              </a:ext>
            </a:extLst>
          </p:cNvPr>
          <p:cNvSpPr txBox="1"/>
          <p:nvPr/>
        </p:nvSpPr>
        <p:spPr>
          <a:xfrm>
            <a:off x="4339525" y="3336010"/>
            <a:ext cx="3812583" cy="4001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DEPARTMENT OF PHYSICS</a:t>
            </a:r>
          </a:p>
        </p:txBody>
      </p:sp>
    </p:spTree>
    <p:extLst>
      <p:ext uri="{BB962C8B-B14F-4D97-AF65-F5344CB8AC3E}">
        <p14:creationId xmlns:p14="http://schemas.microsoft.com/office/powerpoint/2010/main" val="97306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2E6D-34CF-DF48-D33D-93E7E94F111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THEORY Cont.</a:t>
            </a:r>
          </a:p>
        </p:txBody>
      </p:sp>
      <p:sp>
        <p:nvSpPr>
          <p:cNvPr id="3" name="Content Placeholder 2">
            <a:extLst>
              <a:ext uri="{FF2B5EF4-FFF2-40B4-BE49-F238E27FC236}">
                <a16:creationId xmlns:a16="http://schemas.microsoft.com/office/drawing/2014/main" id="{781944B5-5F00-599C-1A76-070FE97DCB6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law of reflection also serves as an essential principle when enhancing the representation in the virtual scenery.</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Waterbodies and other natural features such as highlands are also considered in the modeling.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X-plane flight simulator also serves as one best flight simulator known to show higher degrees </a:t>
            </a:r>
            <a:r>
              <a:rPr lang="en-US">
                <a:latin typeface="Times New Roman" panose="02020603050405020304" pitchFamily="18" charset="0"/>
                <a:cs typeface="Times New Roman" panose="02020603050405020304" pitchFamily="18" charset="0"/>
              </a:rPr>
              <a:t>of realism.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052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2088-F835-3F71-6387-2894CD1685B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AB31ED0D-CC60-72FF-71F5-CA7BC06DC9D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work is initiated by marking out the desired section of the map you want to  obtain the satellite images of.</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Ortho4xp is one essential software that aids in the latitude and longitude selection and sourcing of the images.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this project the desired satellite imagery chosen was google satellite (GO2) amongst all others.</a:t>
            </a:r>
          </a:p>
          <a:p>
            <a:pPr marL="0" indent="0">
              <a:buNone/>
            </a:pPr>
            <a:endParaRPr lang="en-US" dirty="0"/>
          </a:p>
        </p:txBody>
      </p:sp>
    </p:spTree>
    <p:extLst>
      <p:ext uri="{BB962C8B-B14F-4D97-AF65-F5344CB8AC3E}">
        <p14:creationId xmlns:p14="http://schemas.microsoft.com/office/powerpoint/2010/main" val="10512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242-3398-18F9-E7E0-AD0C8D6222A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Images of Extraction Process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8100A24-C810-5B62-B926-F3554C930131}"/>
                  </a:ext>
                </a:extLst>
              </p14:cNvPr>
              <p14:cNvContentPartPr/>
              <p14:nvPr/>
            </p14:nvContentPartPr>
            <p14:xfrm>
              <a:off x="2262258" y="1905639"/>
              <a:ext cx="360" cy="360"/>
            </p14:xfrm>
          </p:contentPart>
        </mc:Choice>
        <mc:Fallback xmlns="">
          <p:pic>
            <p:nvPicPr>
              <p:cNvPr id="3" name="Ink 2">
                <a:extLst>
                  <a:ext uri="{FF2B5EF4-FFF2-40B4-BE49-F238E27FC236}">
                    <a16:creationId xmlns:a16="http://schemas.microsoft.com/office/drawing/2014/main" id="{C8100A24-C810-5B62-B926-F3554C930131}"/>
                  </a:ext>
                </a:extLst>
              </p:cNvPr>
              <p:cNvPicPr/>
              <p:nvPr/>
            </p:nvPicPr>
            <p:blipFill>
              <a:blip r:embed="rId4"/>
              <a:stretch>
                <a:fillRect/>
              </a:stretch>
            </p:blipFill>
            <p:spPr>
              <a:xfrm>
                <a:off x="2253258" y="18969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CFD6B97-369B-96AE-9301-233B08A3A3B0}"/>
                  </a:ext>
                </a:extLst>
              </p14:cNvPr>
              <p14:cNvContentPartPr/>
              <p14:nvPr/>
            </p14:nvContentPartPr>
            <p14:xfrm>
              <a:off x="3285378" y="4664679"/>
              <a:ext cx="360" cy="360"/>
            </p14:xfrm>
          </p:contentPart>
        </mc:Choice>
        <mc:Fallback xmlns="">
          <p:pic>
            <p:nvPicPr>
              <p:cNvPr id="4" name="Ink 3">
                <a:extLst>
                  <a:ext uri="{FF2B5EF4-FFF2-40B4-BE49-F238E27FC236}">
                    <a16:creationId xmlns:a16="http://schemas.microsoft.com/office/drawing/2014/main" id="{DCFD6B97-369B-96AE-9301-233B08A3A3B0}"/>
                  </a:ext>
                </a:extLst>
              </p:cNvPr>
              <p:cNvPicPr/>
              <p:nvPr/>
            </p:nvPicPr>
            <p:blipFill>
              <a:blip r:embed="rId4"/>
              <a:stretch>
                <a:fillRect/>
              </a:stretch>
            </p:blipFill>
            <p:spPr>
              <a:xfrm>
                <a:off x="3276738" y="46556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842EE43-7667-C097-77C4-F9DB827293CE}"/>
                  </a:ext>
                </a:extLst>
              </p14:cNvPr>
              <p14:cNvContentPartPr/>
              <p14:nvPr/>
            </p14:nvContentPartPr>
            <p14:xfrm>
              <a:off x="3626298" y="4664679"/>
              <a:ext cx="360" cy="360"/>
            </p14:xfrm>
          </p:contentPart>
        </mc:Choice>
        <mc:Fallback xmlns="">
          <p:pic>
            <p:nvPicPr>
              <p:cNvPr id="6" name="Ink 5">
                <a:extLst>
                  <a:ext uri="{FF2B5EF4-FFF2-40B4-BE49-F238E27FC236}">
                    <a16:creationId xmlns:a16="http://schemas.microsoft.com/office/drawing/2014/main" id="{5842EE43-7667-C097-77C4-F9DB827293CE}"/>
                  </a:ext>
                </a:extLst>
              </p:cNvPr>
              <p:cNvPicPr/>
              <p:nvPr/>
            </p:nvPicPr>
            <p:blipFill>
              <a:blip r:embed="rId4"/>
              <a:stretch>
                <a:fillRect/>
              </a:stretch>
            </p:blipFill>
            <p:spPr>
              <a:xfrm>
                <a:off x="3617658" y="4655679"/>
                <a:ext cx="18000" cy="18000"/>
              </a:xfrm>
              <a:prstGeom prst="rect">
                <a:avLst/>
              </a:prstGeom>
            </p:spPr>
          </p:pic>
        </mc:Fallback>
      </mc:AlternateContent>
      <p:pic>
        <p:nvPicPr>
          <p:cNvPr id="17" name="Picture 16">
            <a:extLst>
              <a:ext uri="{FF2B5EF4-FFF2-40B4-BE49-F238E27FC236}">
                <a16:creationId xmlns:a16="http://schemas.microsoft.com/office/drawing/2014/main" id="{11FA1D31-2A63-9599-C7F1-4001F55C62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68256"/>
            <a:ext cx="4788713" cy="4940736"/>
          </a:xfrm>
          <a:prstGeom prst="rect">
            <a:avLst/>
          </a:prstGeom>
        </p:spPr>
      </p:pic>
      <p:sp>
        <p:nvSpPr>
          <p:cNvPr id="18" name="Rectangle 17">
            <a:extLst>
              <a:ext uri="{FF2B5EF4-FFF2-40B4-BE49-F238E27FC236}">
                <a16:creationId xmlns:a16="http://schemas.microsoft.com/office/drawing/2014/main" id="{3CFFFBBA-1319-D591-9C35-19ABF35E9DC9}"/>
              </a:ext>
            </a:extLst>
          </p:cNvPr>
          <p:cNvSpPr/>
          <p:nvPr/>
        </p:nvSpPr>
        <p:spPr>
          <a:xfrm>
            <a:off x="1689315" y="3162716"/>
            <a:ext cx="852407" cy="821410"/>
          </a:xfrm>
          <a:prstGeom prst="rect">
            <a:avLst/>
          </a:prstGeom>
          <a:noFill/>
          <a:ln w="5715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89BD282C-3AF1-8BF0-5C6B-6A2D68F3A3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0809" y="1544556"/>
            <a:ext cx="5628633" cy="4948319"/>
          </a:xfrm>
          <a:prstGeom prst="rect">
            <a:avLst/>
          </a:prstGeom>
        </p:spPr>
      </p:pic>
    </p:spTree>
    <p:extLst>
      <p:ext uri="{BB962C8B-B14F-4D97-AF65-F5344CB8AC3E}">
        <p14:creationId xmlns:p14="http://schemas.microsoft.com/office/powerpoint/2010/main" val="188026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0F58-A86D-F986-2ACE-03CD4567DBAC}"/>
              </a:ext>
            </a:extLst>
          </p:cNvPr>
          <p:cNvSpPr>
            <a:spLocks noGrp="1"/>
          </p:cNvSpPr>
          <p:nvPr>
            <p:ph type="title"/>
          </p:nvPr>
        </p:nvSpPr>
        <p:spPr>
          <a:xfrm>
            <a:off x="838200" y="234302"/>
            <a:ext cx="10515600" cy="1325563"/>
          </a:xfrm>
        </p:spPr>
        <p:txBody>
          <a:bodyPr/>
          <a:lstStyle/>
          <a:p>
            <a:r>
              <a:rPr lang="en-US" b="1" dirty="0">
                <a:latin typeface="Times New Roman" panose="02020603050405020304" pitchFamily="18" charset="0"/>
                <a:cs typeface="Times New Roman" panose="02020603050405020304" pitchFamily="18" charset="0"/>
              </a:rPr>
              <a:t>Zoom level Selections</a:t>
            </a:r>
          </a:p>
        </p:txBody>
      </p:sp>
      <p:pic>
        <p:nvPicPr>
          <p:cNvPr id="5" name="Content Placeholder 4">
            <a:extLst>
              <a:ext uri="{FF2B5EF4-FFF2-40B4-BE49-F238E27FC236}">
                <a16:creationId xmlns:a16="http://schemas.microsoft.com/office/drawing/2014/main" id="{42AE6C2F-52DD-322C-D1E9-683543FA1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234" y="1198209"/>
            <a:ext cx="8542148" cy="5551303"/>
          </a:xfrm>
        </p:spPr>
      </p:pic>
    </p:spTree>
    <p:extLst>
      <p:ext uri="{BB962C8B-B14F-4D97-AF65-F5344CB8AC3E}">
        <p14:creationId xmlns:p14="http://schemas.microsoft.com/office/powerpoint/2010/main" val="211229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1494-1FEE-19D7-1D5F-BA98A4E9D40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 Cont.</a:t>
            </a:r>
          </a:p>
        </p:txBody>
      </p:sp>
      <p:sp>
        <p:nvSpPr>
          <p:cNvPr id="3" name="Content Placeholder 2">
            <a:extLst>
              <a:ext uri="{FF2B5EF4-FFF2-40B4-BE49-F238E27FC236}">
                <a16:creationId xmlns:a16="http://schemas.microsoft.com/office/drawing/2014/main" id="{D9FADBA9-40E4-3555-5FA9-3BA06408660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images are then viewed to verify whether they indeed provide us with features on the exact location chosen.</a:t>
            </a:r>
          </a:p>
          <a:p>
            <a:endParaRPr lang="en-US" dirty="0"/>
          </a:p>
          <a:p>
            <a:r>
              <a:rPr lang="en-US" dirty="0">
                <a:latin typeface="Times New Roman" panose="02020603050405020304" pitchFamily="18" charset="0"/>
                <a:cs typeface="Times New Roman" panose="02020603050405020304" pitchFamily="18" charset="0"/>
              </a:rPr>
              <a:t> When the images do not depict the precise areas intended to be worked upon, the marking out and extraction has to be done again.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Once the desire images are obtained they are now exported into a  third party software known as World Editor (WED).</a:t>
            </a:r>
          </a:p>
        </p:txBody>
      </p:sp>
    </p:spTree>
    <p:extLst>
      <p:ext uri="{BB962C8B-B14F-4D97-AF65-F5344CB8AC3E}">
        <p14:creationId xmlns:p14="http://schemas.microsoft.com/office/powerpoint/2010/main" val="2995855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F97C-855F-E5E5-8180-3042FB7941E9}"/>
              </a:ext>
            </a:extLst>
          </p:cNvPr>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Work Being Carried Out In WED</a:t>
            </a:r>
          </a:p>
        </p:txBody>
      </p:sp>
      <p:pic>
        <p:nvPicPr>
          <p:cNvPr id="5" name="Content Placeholder 4">
            <a:extLst>
              <a:ext uri="{FF2B5EF4-FFF2-40B4-BE49-F238E27FC236}">
                <a16:creationId xmlns:a16="http://schemas.microsoft.com/office/drawing/2014/main" id="{BB91A578-6570-8882-7AB2-70A05080F8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25318"/>
            <a:ext cx="10399759" cy="5067557"/>
          </a:xfrm>
        </p:spPr>
      </p:pic>
    </p:spTree>
    <p:extLst>
      <p:ext uri="{BB962C8B-B14F-4D97-AF65-F5344CB8AC3E}">
        <p14:creationId xmlns:p14="http://schemas.microsoft.com/office/powerpoint/2010/main" val="283085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306D-1F89-3059-8CA5-90D21598B6A6}"/>
              </a:ext>
            </a:extLst>
          </p:cNvPr>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Work done so far on Kumasi Airport Area</a:t>
            </a:r>
            <a:endParaRPr lang="en-US" dirty="0"/>
          </a:p>
        </p:txBody>
      </p:sp>
      <p:pic>
        <p:nvPicPr>
          <p:cNvPr id="7" name="Content Placeholder 6">
            <a:extLst>
              <a:ext uri="{FF2B5EF4-FFF2-40B4-BE49-F238E27FC236}">
                <a16:creationId xmlns:a16="http://schemas.microsoft.com/office/drawing/2014/main" id="{B089B59B-0D4C-C478-66A5-764A3E6235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9141" y="1428105"/>
            <a:ext cx="9453717" cy="5064770"/>
          </a:xfrm>
        </p:spPr>
      </p:pic>
    </p:spTree>
    <p:extLst>
      <p:ext uri="{BB962C8B-B14F-4D97-AF65-F5344CB8AC3E}">
        <p14:creationId xmlns:p14="http://schemas.microsoft.com/office/powerpoint/2010/main" val="379509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DE70-67CD-A288-EA44-1C9520ADEBA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 Cont.</a:t>
            </a:r>
          </a:p>
        </p:txBody>
      </p:sp>
      <p:sp>
        <p:nvSpPr>
          <p:cNvPr id="3" name="Content Placeholder 2">
            <a:extLst>
              <a:ext uri="{FF2B5EF4-FFF2-40B4-BE49-F238E27FC236}">
                <a16:creationId xmlns:a16="http://schemas.microsoft.com/office/drawing/2014/main" id="{2BB4052D-722F-C1BD-19BE-F117607F9106}"/>
              </a:ext>
            </a:extLst>
          </p:cNvPr>
          <p:cNvSpPr>
            <a:spLocks noGrp="1"/>
          </p:cNvSpPr>
          <p:nvPr>
            <p:ph idx="1"/>
          </p:nvPr>
        </p:nvSpPr>
        <p:spPr/>
        <p:txBody>
          <a:bodyPr/>
          <a:lstStyle/>
          <a:p>
            <a:r>
              <a:rPr lang="en-US" dirty="0"/>
              <a:t>Once we have our images showing in our World Editor, we have to then model them into 3D objects.</a:t>
            </a:r>
          </a:p>
          <a:p>
            <a:endParaRPr lang="en-US" dirty="0"/>
          </a:p>
          <a:p>
            <a:r>
              <a:rPr lang="en-US" dirty="0"/>
              <a:t>The blender software helps in making such 3D object creating and testing for simulations, animations, gaming and many others.</a:t>
            </a:r>
          </a:p>
          <a:p>
            <a:endParaRPr lang="en-US" dirty="0"/>
          </a:p>
          <a:p>
            <a:r>
              <a:rPr lang="en-US" dirty="0"/>
              <a:t>The nature of work provided in the blender gives a lot of detail and appreciation to a structure it tries to mimic.</a:t>
            </a:r>
          </a:p>
        </p:txBody>
      </p:sp>
    </p:spTree>
    <p:extLst>
      <p:ext uri="{BB962C8B-B14F-4D97-AF65-F5344CB8AC3E}">
        <p14:creationId xmlns:p14="http://schemas.microsoft.com/office/powerpoint/2010/main" val="223301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370F-038B-40FC-F8FF-E546501F101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Work being carried out in Blender</a:t>
            </a:r>
          </a:p>
        </p:txBody>
      </p:sp>
      <p:pic>
        <p:nvPicPr>
          <p:cNvPr id="5" name="Content Placeholder 4">
            <a:extLst>
              <a:ext uri="{FF2B5EF4-FFF2-40B4-BE49-F238E27FC236}">
                <a16:creationId xmlns:a16="http://schemas.microsoft.com/office/drawing/2014/main" id="{9AEC4756-D702-549E-E0D7-B2DC345E0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602" y="1912732"/>
            <a:ext cx="5255600" cy="3829880"/>
          </a:xfrm>
        </p:spPr>
      </p:pic>
      <p:pic>
        <p:nvPicPr>
          <p:cNvPr id="9" name="Picture 8">
            <a:extLst>
              <a:ext uri="{FF2B5EF4-FFF2-40B4-BE49-F238E27FC236}">
                <a16:creationId xmlns:a16="http://schemas.microsoft.com/office/drawing/2014/main" id="{E3329C8E-3E9D-C080-334E-6AA8B1418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2" y="1912733"/>
            <a:ext cx="5070987" cy="3829879"/>
          </a:xfrm>
          <a:prstGeom prst="rect">
            <a:avLst/>
          </a:prstGeom>
        </p:spPr>
      </p:pic>
    </p:spTree>
    <p:extLst>
      <p:ext uri="{BB962C8B-B14F-4D97-AF65-F5344CB8AC3E}">
        <p14:creationId xmlns:p14="http://schemas.microsoft.com/office/powerpoint/2010/main" val="3626416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2DF527-7A17-50D8-CCCA-CAABDA0672B6}"/>
              </a:ext>
            </a:extLst>
          </p:cNvPr>
          <p:cNvSpPr>
            <a:spLocks noGrp="1"/>
          </p:cNvSpPr>
          <p:nvPr>
            <p:ph idx="1"/>
          </p:nvPr>
        </p:nvSpPr>
        <p:spPr>
          <a:xfrm>
            <a:off x="838200" y="1253331"/>
            <a:ext cx="105156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8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035636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DA05-BE38-5AD8-EBFA-8AA0EECBE0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187988C0-D41D-0DBB-6F31-FD7E21128A08}"/>
              </a:ext>
            </a:extLst>
          </p:cNvPr>
          <p:cNvSpPr>
            <a:spLocks noGrp="1"/>
          </p:cNvSpPr>
          <p:nvPr>
            <p:ph idx="1"/>
          </p:nvPr>
        </p:nvSpPr>
        <p:spPr/>
        <p:txBody>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Theory</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22065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9AD1-BA8D-D871-3663-F36DAA3DB32B}"/>
              </a:ext>
            </a:extLst>
          </p:cNvPr>
          <p:cNvSpPr>
            <a:spLocks noGrp="1"/>
          </p:cNvSpPr>
          <p:nvPr>
            <p:ph type="title"/>
          </p:nvPr>
        </p:nvSpPr>
        <p:spPr>
          <a:xfrm>
            <a:off x="838200" y="365125"/>
            <a:ext cx="10515600" cy="1629930"/>
          </a:xfrm>
        </p:spPr>
        <p:txBody>
          <a:bodyPr/>
          <a:lstStyle/>
          <a:p>
            <a:pPr>
              <a:lnSpc>
                <a:spcPct val="150000"/>
              </a:lnSpc>
            </a:pPr>
            <a:r>
              <a:rPr lang="en-US" dirty="0">
                <a:latin typeface="Times New Roman" panose="02020603050405020304" pitchFamily="18" charset="0"/>
                <a:cs typeface="Times New Roman" panose="02020603050405020304" pitchFamily="18" charset="0"/>
              </a:rPr>
              <a:t>INTRODUCTION</a:t>
            </a:r>
            <a:br>
              <a:rPr lang="en-US" dirty="0">
                <a:latin typeface="Times New Roman" panose="02020603050405020304" pitchFamily="18" charset="0"/>
                <a:cs typeface="Times New Roman" panose="02020603050405020304" pitchFamily="18" charset="0"/>
              </a:rPr>
            </a:br>
            <a:r>
              <a:rPr lang="en-US" sz="2400" i="1" dirty="0">
                <a:latin typeface="Times New Roman" panose="02020603050405020304" pitchFamily="18" charset="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7B15ED03-B736-85B4-299F-575BE897DE12}"/>
              </a:ext>
            </a:extLst>
          </p:cNvPr>
          <p:cNvSpPr>
            <a:spLocks noGrp="1"/>
          </p:cNvSpPr>
          <p:nvPr>
            <p:ph idx="1"/>
          </p:nvPr>
        </p:nvSpPr>
        <p:spPr>
          <a:xfrm>
            <a:off x="838200" y="2114261"/>
            <a:ext cx="10515600" cy="4351338"/>
          </a:xfrm>
        </p:spPr>
        <p:txBody>
          <a:bodyPr/>
          <a:lstStyle/>
          <a:p>
            <a:r>
              <a:rPr lang="en-US" dirty="0">
                <a:latin typeface="Times New Roman" panose="02020603050405020304" pitchFamily="18" charset="0"/>
                <a:cs typeface="Times New Roman" panose="02020603050405020304" pitchFamily="18" charset="0"/>
              </a:rPr>
              <a:t>Flight simulators were developed in the late 1920’s and 1930’s with the help of mechanical devices.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simulation environment at the time did not have any resemblance with the real world.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 technology improved, the demand for more realistic and detailed scenery rose.</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98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08B2-8342-865B-7F69-D5CE6E2FC025}"/>
              </a:ext>
            </a:extLst>
          </p:cNvPr>
          <p:cNvSpPr>
            <a:spLocks noGrp="1"/>
          </p:cNvSpPr>
          <p:nvPr>
            <p:ph type="title"/>
          </p:nvPr>
        </p:nvSpPr>
        <p:spPr/>
        <p:txBody>
          <a:bodyPr/>
          <a:lstStyle/>
          <a:p>
            <a:r>
              <a:rPr lang="en-US" sz="3600" b="1" i="1" dirty="0">
                <a:latin typeface="Times New Roman" panose="02020603050405020304" pitchFamily="18" charset="0"/>
                <a:cs typeface="Times New Roman" panose="02020603050405020304" pitchFamily="18" charset="0"/>
              </a:rPr>
              <a:t>Background</a:t>
            </a:r>
            <a:r>
              <a:rPr lang="en-US" b="1" i="1" dirty="0">
                <a:latin typeface="Times New Roman" panose="02020603050405020304" pitchFamily="18" charset="0"/>
                <a:cs typeface="Times New Roman" panose="02020603050405020304" pitchFamily="18" charset="0"/>
              </a:rPr>
              <a:t> </a:t>
            </a:r>
            <a:r>
              <a:rPr lang="en-US" sz="3600" b="1" i="1" dirty="0">
                <a:latin typeface="Times New Roman" panose="02020603050405020304" pitchFamily="18" charset="0"/>
                <a:cs typeface="Times New Roman" panose="02020603050405020304" pitchFamily="18" charset="0"/>
              </a:rPr>
              <a:t>cont</a:t>
            </a:r>
            <a:r>
              <a:rPr lang="en-US" sz="36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5E4D7EED-9F70-6A21-8028-5DAD6077163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Developers began to employ third party software in adding sceneries to the flight simulation.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Many flight schools began to use a flight simulator as part of their flight training.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There was then the need to get these virtual sceneries to mimic the real world environment.</a:t>
            </a:r>
          </a:p>
          <a:p>
            <a:pPr marL="0" indent="0">
              <a:buNone/>
            </a:pPr>
            <a:endParaRPr lang="en-US" dirty="0"/>
          </a:p>
        </p:txBody>
      </p:sp>
    </p:spTree>
    <p:extLst>
      <p:ext uri="{BB962C8B-B14F-4D97-AF65-F5344CB8AC3E}">
        <p14:creationId xmlns:p14="http://schemas.microsoft.com/office/powerpoint/2010/main" val="2973030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3A1D-95D1-1DED-DBF8-160CDBBF99D6}"/>
              </a:ext>
            </a:extLst>
          </p:cNvPr>
          <p:cNvSpPr>
            <a:spLocks noGrp="1"/>
          </p:cNvSpPr>
          <p:nvPr>
            <p:ph type="title"/>
          </p:nvPr>
        </p:nvSpPr>
        <p:spPr/>
        <p:txBody>
          <a:bodyPr>
            <a:normAutofit/>
          </a:bodyPr>
          <a:lstStyle/>
          <a:p>
            <a:r>
              <a:rPr lang="en-US" sz="3600" b="1" i="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76241576-2EA1-F3EA-CE0B-E94DB1459D59}"/>
              </a:ext>
            </a:extLst>
          </p:cNvPr>
          <p:cNvSpPr>
            <a:spLocks noGrp="1"/>
          </p:cNvSpPr>
          <p:nvPr>
            <p:ph idx="1"/>
          </p:nvPr>
        </p:nvSpPr>
        <p:spPr>
          <a:xfrm>
            <a:off x="838200" y="1655815"/>
            <a:ext cx="10515600" cy="4351338"/>
          </a:xfrm>
        </p:spPr>
        <p:txBody>
          <a:bodyPr/>
          <a:lstStyle/>
          <a:p>
            <a:r>
              <a:rPr lang="en-US" dirty="0">
                <a:latin typeface="Times New Roman" panose="02020603050405020304" pitchFamily="18" charset="0"/>
                <a:cs typeface="Times New Roman" panose="02020603050405020304" pitchFamily="18" charset="0"/>
              </a:rPr>
              <a:t>It has been identified that most sceneries do not have a very close resemblance of the areas they try to depict.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Some simulators do not also have the virtual environment of some domestic airports e.g. Kumasi Airport</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213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A3CF-9B21-82FA-F634-876A4AA204D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ECBFA030-B64E-277A-418D-77AD041CE592}"/>
              </a:ext>
            </a:extLst>
          </p:cNvPr>
          <p:cNvSpPr>
            <a:spLocks noGrp="1"/>
          </p:cNvSpPr>
          <p:nvPr>
            <p:ph idx="1"/>
          </p:nvPr>
        </p:nvSpPr>
        <p:spPr>
          <a:xfrm>
            <a:off x="838200" y="1573834"/>
            <a:ext cx="10515600" cy="4351338"/>
          </a:xfrm>
        </p:spPr>
        <p:txBody>
          <a:bodyPr>
            <a:normAutofit/>
          </a:bodyPr>
          <a:lstStyle/>
          <a:p>
            <a:pPr marL="0" indent="0">
              <a:buNone/>
            </a:pPr>
            <a:r>
              <a:rPr lang="en-US" b="1" i="1" dirty="0">
                <a:latin typeface="Times New Roman" panose="02020603050405020304" pitchFamily="18" charset="0"/>
                <a:cs typeface="Times New Roman" panose="02020603050405020304" pitchFamily="18" charset="0"/>
              </a:rPr>
              <a:t>Main Objective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The main goal of this project is to model sceneries of the Kumasi airport and some significant areas in Kumasi into the X-plane Flight Simulator.</a:t>
            </a:r>
          </a:p>
          <a:p>
            <a:pPr marL="0" indent="0">
              <a:buNone/>
            </a:pPr>
            <a:endParaRPr lang="en-US" dirty="0"/>
          </a:p>
          <a:p>
            <a:pPr marL="0" indent="0">
              <a:buNone/>
            </a:pPr>
            <a:r>
              <a:rPr lang="en-US" b="1" i="1" dirty="0">
                <a:latin typeface="Times New Roman" panose="02020603050405020304" pitchFamily="18" charset="0"/>
                <a:cs typeface="Times New Roman" panose="02020603050405020304" pitchFamily="18" charset="0"/>
              </a:rPr>
              <a:t>Specific Objectives</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Marking out and extraction of satellite images of specific areas.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3D modeling of the various structures and objects into the virtual environment.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01556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C38E-9B12-64F9-8C08-1B427D14B9B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Specific Objectives Cont</a:t>
            </a:r>
            <a:r>
              <a:rPr lang="en-US" sz="40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FC4F1C54-DC27-20D1-817A-2DE8FFCAE668}"/>
              </a:ext>
            </a:extLst>
          </p:cNvPr>
          <p:cNvSpPr>
            <a:spLocks noGrp="1"/>
          </p:cNvSpPr>
          <p:nvPr>
            <p:ph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Examining the geometric optics in relation to the scenery environment built.</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Testing and debugging of the 3D models created in the X-plane Flight simulator.</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Simulation of the finalized or finished works.</a:t>
            </a:r>
          </a:p>
        </p:txBody>
      </p:sp>
    </p:spTree>
    <p:extLst>
      <p:ext uri="{BB962C8B-B14F-4D97-AF65-F5344CB8AC3E}">
        <p14:creationId xmlns:p14="http://schemas.microsoft.com/office/powerpoint/2010/main" val="380849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DA76-9E02-CFA6-090C-E02A06C0AF8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Justification</a:t>
            </a:r>
          </a:p>
        </p:txBody>
      </p:sp>
      <p:sp>
        <p:nvSpPr>
          <p:cNvPr id="3" name="Content Placeholder 2">
            <a:extLst>
              <a:ext uri="{FF2B5EF4-FFF2-40B4-BE49-F238E27FC236}">
                <a16:creationId xmlns:a16="http://schemas.microsoft.com/office/drawing/2014/main" id="{5D55E578-12A5-07D9-6D0C-7F811F82C32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virtual sceneries generated into the flight simulator have the ability to generate an immersive experience for the pilot.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aids in building the situational awareness of the pilot.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provides cues for the pilots or flight instructors to assist them in altering their altitude, speed, and other controls.</a:t>
            </a:r>
          </a:p>
        </p:txBody>
      </p:sp>
    </p:spTree>
    <p:extLst>
      <p:ext uri="{BB962C8B-B14F-4D97-AF65-F5344CB8AC3E}">
        <p14:creationId xmlns:p14="http://schemas.microsoft.com/office/powerpoint/2010/main" val="3261457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1B7A-EE89-BC2A-5589-460FFE4985D6}"/>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THEORY</a:t>
            </a:r>
          </a:p>
        </p:txBody>
      </p:sp>
      <p:sp>
        <p:nvSpPr>
          <p:cNvPr id="3" name="Content Placeholder 2">
            <a:extLst>
              <a:ext uri="{FF2B5EF4-FFF2-40B4-BE49-F238E27FC236}">
                <a16:creationId xmlns:a16="http://schemas.microsoft.com/office/drawing/2014/main" id="{7BC96442-11AF-D9B4-E6CB-DFBD0B1F2107}"/>
              </a:ext>
            </a:extLst>
          </p:cNvPr>
          <p:cNvSpPr>
            <a:spLocks noGrp="1"/>
          </p:cNvSpPr>
          <p:nvPr>
            <p:ph idx="1"/>
          </p:nvPr>
        </p:nvSpPr>
        <p:spPr>
          <a:xfrm>
            <a:off x="838200" y="1690688"/>
            <a:ext cx="10515600" cy="4351338"/>
          </a:xfrm>
        </p:spPr>
        <p:txBody>
          <a:bodyPr>
            <a:normAutofit lnSpcReduction="10000"/>
          </a:bodyPr>
          <a:lstStyle/>
          <a:p>
            <a:r>
              <a:rPr lang="en-US" dirty="0">
                <a:latin typeface="Times New Roman" panose="02020603050405020304" pitchFamily="18" charset="0"/>
                <a:cs typeface="Times New Roman" panose="02020603050405020304" pitchFamily="18" charset="0"/>
              </a:rPr>
              <a:t>A great number of features in a flight simulator scenery are primarily built from satellite imagery which provide the much information on the terrain.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building of these scenery imitations are generated using 3D open source suits which allow us to imitate those structures we are replicating.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Geometrical optics helps us to analyze the behavior of light and its interaction with the structures as they are being created.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734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TotalTime>
  <Words>732</Words>
  <Application>Microsoft Office PowerPoint</Application>
  <PresentationFormat>Widescreen</PresentationFormat>
  <Paragraphs>94</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ADVANCED VISUALIZATION FOR A FLIGHT SIMULATOR</vt:lpstr>
      <vt:lpstr>Outline</vt:lpstr>
      <vt:lpstr>INTRODUCTION Background</vt:lpstr>
      <vt:lpstr>Background cont.</vt:lpstr>
      <vt:lpstr>Problem Statement</vt:lpstr>
      <vt:lpstr>Objectives</vt:lpstr>
      <vt:lpstr>Specific Objectives Cont.</vt:lpstr>
      <vt:lpstr>Justification</vt:lpstr>
      <vt:lpstr>THEORY</vt:lpstr>
      <vt:lpstr>THEORY Cont.</vt:lpstr>
      <vt:lpstr>Methodology</vt:lpstr>
      <vt:lpstr>Images of Extraction Process</vt:lpstr>
      <vt:lpstr>Zoom level Selections</vt:lpstr>
      <vt:lpstr>Methodology Cont.</vt:lpstr>
      <vt:lpstr>Work Being Carried Out In WED</vt:lpstr>
      <vt:lpstr>Work done so far on Kumasi Airport Area</vt:lpstr>
      <vt:lpstr>Methodology Cont.</vt:lpstr>
      <vt:lpstr>Work being carried out in Blender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VISUALIZATION FOR A FLIGHT SIMULATOR</dc:title>
  <dc:creator>NII KWARTEI</dc:creator>
  <cp:lastModifiedBy>NII KWARTEI</cp:lastModifiedBy>
  <cp:revision>21</cp:revision>
  <dcterms:created xsi:type="dcterms:W3CDTF">2023-05-05T20:27:52Z</dcterms:created>
  <dcterms:modified xsi:type="dcterms:W3CDTF">2023-05-14T18:13:17Z</dcterms:modified>
</cp:coreProperties>
</file>